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  <p:embeddedFontLst>
    <p:embeddedFont>
      <p:font typeface="Montserrat" pitchFamily="34" charset="0"/>
      <p:bold r:id="rId19"/>
    </p:embeddedFont>
    <p:embeddedFont>
      <p:font typeface="Montserrat" pitchFamily="34" charset="-122"/>
      <p:bold r:id="rId20"/>
    </p:embeddedFont>
    <p:embeddedFont>
      <p:font typeface="Montserrat" pitchFamily="34" charset="-120"/>
      <p:bold r:id="rId21"/>
    </p:embeddedFont>
    <p:embeddedFont>
      <p:font typeface="Heebo Light" pitchFamily="34" charset="0"/>
      <p:bold r:id="rId22"/>
    </p:embeddedFont>
    <p:embeddedFont>
      <p:font typeface="Heebo Light" pitchFamily="34" charset="-122"/>
      <p:bold r:id="rId23"/>
    </p:embeddedFont>
    <p:embeddedFont>
      <p:font typeface="Heebo Light" pitchFamily="34" charset="-120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A2C"/>
    <a:srgbClr val="340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image" Target="../media/image8.png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7.png"/><Relationship Id="rId10" Type="http://schemas.openxmlformats.org/officeDocument/2006/relationships/tags" Target="../tags/tag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Food Wastage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Hello, everyone. My name is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Sampurna Sharma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and today I'm going to present my project titled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“Local Food Wastage Management System”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which I built as part of the GUVI Data Science course.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893" y="830223"/>
            <a:ext cx="6186607" cy="5973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&amp; Future Potential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8893" y="1809750"/>
            <a:ext cx="13292614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system offers significant benefits, from reducing food waste to empowering NGOs, and reinforces the power of data-driven solutions for social good.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9563" y="2330529"/>
            <a:ext cx="1644848" cy="11012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57625" y="2849642"/>
            <a:ext cx="268724" cy="335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005507" y="2521625"/>
            <a:ext cx="2388156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Transparency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005507" y="2934891"/>
            <a:ext cx="2388156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Data-driven food distribution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4862155" y="3446026"/>
            <a:ext cx="9051608" cy="11430"/>
          </a:xfrm>
          <a:prstGeom prst="roundRect">
            <a:avLst>
              <a:gd name="adj" fmla="val 702362"/>
            </a:avLst>
          </a:prstGeom>
          <a:solidFill>
            <a:srgbClr val="4A2C85"/>
          </a:solidFill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79" y="3479483"/>
            <a:ext cx="3289816" cy="110120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57625" y="3862149"/>
            <a:ext cx="268724" cy="335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827990" y="3670578"/>
            <a:ext cx="2463641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NGO Empowerment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827990" y="4083844"/>
            <a:ext cx="2463641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food access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5684639" y="4594979"/>
            <a:ext cx="8229124" cy="11430"/>
          </a:xfrm>
          <a:prstGeom prst="roundRect">
            <a:avLst>
              <a:gd name="adj" fmla="val 702362"/>
            </a:avLst>
          </a:prstGeom>
          <a:solidFill>
            <a:srgbClr val="4A2C85"/>
          </a:solidFill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95" y="4628436"/>
            <a:ext cx="4934783" cy="110120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57506" y="5011103"/>
            <a:ext cx="268724" cy="335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650474" y="4819531"/>
            <a:ext cx="2281714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 Reduction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6650474" y="5232797"/>
            <a:ext cx="2281714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Minimize urban food waste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6507123" y="5743932"/>
            <a:ext cx="7406640" cy="11430"/>
          </a:xfrm>
          <a:prstGeom prst="roundRect">
            <a:avLst>
              <a:gd name="adj" fmla="val 702362"/>
            </a:avLst>
          </a:prstGeom>
          <a:solidFill>
            <a:srgbClr val="4A2C85"/>
          </a:solidFill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2" y="5777389"/>
            <a:ext cx="6579751" cy="110120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857506" y="6160056"/>
            <a:ext cx="268724" cy="335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7472958" y="5968484"/>
            <a:ext cx="2389227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Good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7472958" y="6381750"/>
            <a:ext cx="2890242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Technology for community impact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668893" y="7093625"/>
            <a:ext cx="13292614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has enhanced my skills in databases, dashboard development, and end-to-end system creation, paving the way for future impactful solutions.</a:t>
            </a:r>
            <a:endParaRPr lang="en-US" sz="1500" dirty="0"/>
          </a:p>
        </p:txBody>
      </p:sp>
      <p:sp>
        <p:nvSpPr>
          <p:cNvPr id="24" name="Rectangles 23"/>
          <p:cNvSpPr/>
          <p:nvPr/>
        </p:nvSpPr>
        <p:spPr>
          <a:xfrm>
            <a:off x="12364720" y="7650480"/>
            <a:ext cx="2214880" cy="56324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1469" y="685324"/>
            <a:ext cx="3964900" cy="4955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I Faced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41469" y="1656636"/>
            <a:ext cx="8033861" cy="1174552"/>
          </a:xfrm>
          <a:prstGeom prst="roundRect">
            <a:avLst>
              <a:gd name="adj" fmla="val 9342"/>
            </a:avLst>
          </a:prstGeom>
          <a:solidFill>
            <a:srgbClr val="0D0A2C">
              <a:alpha val="95000"/>
            </a:srgbClr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469" y="1633776"/>
            <a:ext cx="8033861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513" y="1418749"/>
            <a:ext cx="475774" cy="475774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269" y="1537692"/>
            <a:ext cx="190262" cy="23788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22921" y="2053114"/>
            <a:ext cx="3142774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 Streamlit from scratch</a:t>
            </a:r>
            <a:endParaRPr lang="en-US" sz="1550" dirty="0"/>
          </a:p>
        </p:txBody>
      </p:sp>
      <p:sp>
        <p:nvSpPr>
          <p:cNvPr id="9" name="Text 3"/>
          <p:cNvSpPr/>
          <p:nvPr/>
        </p:nvSpPr>
        <p:spPr>
          <a:xfrm>
            <a:off x="6222921" y="2396014"/>
            <a:ext cx="7670959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Navigating a new framework required hands-on practice and continuous experimentation.</a:t>
            </a:r>
            <a:endParaRPr lang="en-US" sz="1200" dirty="0"/>
          </a:p>
        </p:txBody>
      </p:sp>
      <p:sp>
        <p:nvSpPr>
          <p:cNvPr id="10" name="Shape 4"/>
          <p:cNvSpPr/>
          <p:nvPr/>
        </p:nvSpPr>
        <p:spPr>
          <a:xfrm>
            <a:off x="6041469" y="3227665"/>
            <a:ext cx="8033861" cy="1174552"/>
          </a:xfrm>
          <a:prstGeom prst="roundRect">
            <a:avLst>
              <a:gd name="adj" fmla="val 9342"/>
            </a:avLst>
          </a:prstGeom>
          <a:solidFill>
            <a:srgbClr val="0D0A2C">
              <a:alpha val="95000"/>
            </a:srgbClr>
          </a:solidFill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469" y="3204805"/>
            <a:ext cx="8033861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513" y="2989778"/>
            <a:ext cx="475774" cy="475774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3269" y="3108722"/>
            <a:ext cx="190262" cy="237887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222921" y="3624143"/>
            <a:ext cx="3050262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Writing optimized SQL queries</a:t>
            </a:r>
            <a:endParaRPr lang="en-US" sz="1550" dirty="0"/>
          </a:p>
        </p:txBody>
      </p:sp>
      <p:sp>
        <p:nvSpPr>
          <p:cNvPr id="15" name="Text 6"/>
          <p:cNvSpPr/>
          <p:nvPr/>
        </p:nvSpPr>
        <p:spPr>
          <a:xfrm>
            <a:off x="6222921" y="3967043"/>
            <a:ext cx="7670959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Ensuring efficiency for large datasets demanded careful query structuring and indexing.</a:t>
            </a:r>
            <a:endParaRPr lang="en-US" sz="1200" dirty="0"/>
          </a:p>
        </p:txBody>
      </p:sp>
      <p:sp>
        <p:nvSpPr>
          <p:cNvPr id="16" name="Shape 7"/>
          <p:cNvSpPr/>
          <p:nvPr/>
        </p:nvSpPr>
        <p:spPr>
          <a:xfrm>
            <a:off x="6041469" y="4798695"/>
            <a:ext cx="8033861" cy="1174552"/>
          </a:xfrm>
          <a:prstGeom prst="roundRect">
            <a:avLst>
              <a:gd name="adj" fmla="val 9342"/>
            </a:avLst>
          </a:prstGeom>
          <a:solidFill>
            <a:srgbClr val="0D0A2C">
              <a:alpha val="95000"/>
            </a:srgbClr>
          </a:solidFill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469" y="4775835"/>
            <a:ext cx="8033861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513" y="4560808"/>
            <a:ext cx="475774" cy="475774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3269" y="4679752"/>
            <a:ext cx="190262" cy="237887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222921" y="5195173"/>
            <a:ext cx="2645212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Cleaning inconsistent data</a:t>
            </a:r>
            <a:endParaRPr lang="en-US" sz="1550" dirty="0"/>
          </a:p>
        </p:txBody>
      </p:sp>
      <p:sp>
        <p:nvSpPr>
          <p:cNvPr id="21" name="Text 9"/>
          <p:cNvSpPr/>
          <p:nvPr/>
        </p:nvSpPr>
        <p:spPr>
          <a:xfrm>
            <a:off x="6222921" y="5538073"/>
            <a:ext cx="7670959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Transforming raw, varied data into a usable format was a meticulous and time-consuming process.</a:t>
            </a:r>
            <a:endParaRPr lang="en-US" sz="1200" dirty="0"/>
          </a:p>
        </p:txBody>
      </p:sp>
      <p:sp>
        <p:nvSpPr>
          <p:cNvPr id="22" name="Shape 10"/>
          <p:cNvSpPr/>
          <p:nvPr/>
        </p:nvSpPr>
        <p:spPr>
          <a:xfrm>
            <a:off x="6041469" y="6369725"/>
            <a:ext cx="8033861" cy="1174552"/>
          </a:xfrm>
          <a:prstGeom prst="roundRect">
            <a:avLst>
              <a:gd name="adj" fmla="val 9342"/>
            </a:avLst>
          </a:prstGeom>
          <a:solidFill>
            <a:srgbClr val="0D0A2C">
              <a:alpha val="95000"/>
            </a:srgbClr>
          </a:solidFill>
        </p:spPr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469" y="6346865"/>
            <a:ext cx="8033861" cy="91440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513" y="6131838"/>
            <a:ext cx="475774" cy="475774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269" y="6250781"/>
            <a:ext cx="190262" cy="237887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6222921" y="6766203"/>
            <a:ext cx="4014192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Linking backend to dashboard smoothly</a:t>
            </a:r>
            <a:endParaRPr lang="en-US" sz="1550" dirty="0"/>
          </a:p>
        </p:txBody>
      </p:sp>
      <p:sp>
        <p:nvSpPr>
          <p:cNvPr id="27" name="Text 12"/>
          <p:cNvSpPr/>
          <p:nvPr/>
        </p:nvSpPr>
        <p:spPr>
          <a:xfrm>
            <a:off x="6222921" y="7109103"/>
            <a:ext cx="7670959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Integrating the PostgreSQL database with the Streamlit frontend required robust connection handling.</a:t>
            </a:r>
            <a:endParaRPr lang="en-US" sz="1200" dirty="0"/>
          </a:p>
        </p:txBody>
      </p:sp>
      <p:sp>
        <p:nvSpPr>
          <p:cNvPr id="28" name="Rectangles 27"/>
          <p:cNvSpPr/>
          <p:nvPr/>
        </p:nvSpPr>
        <p:spPr>
          <a:xfrm>
            <a:off x="12760960" y="7544435"/>
            <a:ext cx="1778000" cy="68516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was a transformative experience, solidifying my skills and reinforcing my commitment to leveraging technology for social good.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4536638" cy="865227"/>
          </a:xfrm>
          <a:prstGeom prst="roundRect">
            <a:avLst>
              <a:gd name="adj" fmla="val 8455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595" y="1201936"/>
            <a:ext cx="60960" cy="8652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1143" y="1330523"/>
            <a:ext cx="201203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Project Building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71143" y="1575673"/>
            <a:ext cx="4233743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 gained hands-on experience in every phase, from database design and SQL querying to interactive dashboard development.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5046821" y="1201936"/>
            <a:ext cx="4536638" cy="865227"/>
          </a:xfrm>
          <a:prstGeom prst="roundRect">
            <a:avLst>
              <a:gd name="adj" fmla="val 8455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1581" y="1201936"/>
            <a:ext cx="60960" cy="86522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21129" y="1330523"/>
            <a:ext cx="2337554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Confidence in Data &amp; Storytelling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221129" y="1575673"/>
            <a:ext cx="4233743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journey significantly boosted my proficiency with various data tools and my ability to extract and present compelling insights.</a:t>
            </a:r>
            <a:endParaRPr lang="en-US" sz="850" dirty="0"/>
          </a:p>
        </p:txBody>
      </p:sp>
      <p:sp>
        <p:nvSpPr>
          <p:cNvPr id="12" name="Shape 8"/>
          <p:cNvSpPr/>
          <p:nvPr/>
        </p:nvSpPr>
        <p:spPr>
          <a:xfrm>
            <a:off x="9696807" y="1201936"/>
            <a:ext cx="4536638" cy="865227"/>
          </a:xfrm>
          <a:prstGeom prst="roundRect">
            <a:avLst>
              <a:gd name="adj" fmla="val 8455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1567" y="1201936"/>
            <a:ext cx="60960" cy="86522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71115" y="1330523"/>
            <a:ext cx="1435060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for Social Good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9871115" y="1575673"/>
            <a:ext cx="4233743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system's potential for real-world impact deepened my sense of responsibility towards using technology for community benefit.</a:t>
            </a:r>
            <a:endParaRPr lang="en-US" sz="8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195" y="2194679"/>
            <a:ext cx="8619411" cy="5897404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12618720" y="7813040"/>
            <a:ext cx="1920240" cy="27876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86050" y="298450"/>
            <a:ext cx="7854315" cy="1911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Meet the Creator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87" y="297577"/>
            <a:ext cx="1693069" cy="16974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14650" y="1180465"/>
            <a:ext cx="5897880" cy="7505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15645" y="2233295"/>
            <a:ext cx="13199745" cy="1344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I'm a Computer Science graduate from Faridabad, specializing in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Python, SQL, and data visualization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This project was my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first independent venture with Streamlit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challenging me to build a complete data-driven system from problem understanding to interactive dashboards.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5447" y="3948509"/>
            <a:ext cx="511016" cy="511016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1482090" y="4019550"/>
            <a:ext cx="2555240" cy="691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Proficiency</a:t>
            </a:r>
            <a:endParaRPr lang="en-US" sz="200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1410970" y="4459605"/>
            <a:ext cx="5705475" cy="6635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Leveraging Python for robust data cleaning and manipulation.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42835" y="3879850"/>
            <a:ext cx="511175" cy="50800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8209478" y="4024114"/>
            <a:ext cx="2555438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&amp; Databases</a:t>
            </a:r>
            <a:endParaRPr lang="en-US" sz="2000" dirty="0"/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8128198" y="4517509"/>
            <a:ext cx="5705475" cy="3270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Expertise in PostgreSQL for efficient data storage and retrieval.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15447" y="6315075"/>
            <a:ext cx="511016" cy="511016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1481971" y="6436400"/>
            <a:ext cx="2555438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Visualization</a:t>
            </a:r>
            <a:endParaRPr lang="en-US" sz="2000" dirty="0"/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1481971" y="6878360"/>
            <a:ext cx="5705475" cy="6541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Creating compelling dashboards with Matplotlib, Seaborn, and Plotly.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442954" y="6315075"/>
            <a:ext cx="511016" cy="511016"/>
          </a:xfrm>
          <a:prstGeom prst="rect">
            <a:avLst/>
          </a:prstGeom>
        </p:spPr>
      </p:pic>
      <p:sp>
        <p:nvSpPr>
          <p:cNvPr id="16" name="Text 9"/>
          <p:cNvSpPr/>
          <p:nvPr>
            <p:custDataLst>
              <p:tags r:id="rId16"/>
            </p:custDataLst>
          </p:nvPr>
        </p:nvSpPr>
        <p:spPr>
          <a:xfrm>
            <a:off x="8209478" y="6436400"/>
            <a:ext cx="2555438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Impact</a:t>
            </a:r>
            <a:endParaRPr lang="en-US" sz="2000" dirty="0"/>
          </a:p>
        </p:txBody>
      </p:sp>
      <p:sp>
        <p:nvSpPr>
          <p:cNvPr id="17" name="Text 10"/>
          <p:cNvSpPr/>
          <p:nvPr>
            <p:custDataLst>
              <p:tags r:id="rId17"/>
            </p:custDataLst>
          </p:nvPr>
        </p:nvSpPr>
        <p:spPr>
          <a:xfrm>
            <a:off x="8209478" y="6878360"/>
            <a:ext cx="5705475" cy="6541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Driven by a passion to build solutions that create real social change.</a:t>
            </a:r>
            <a:endParaRPr lang="en-US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12860020" y="7802880"/>
            <a:ext cx="1658620" cy="335915"/>
          </a:xfrm>
          <a:prstGeom prst="round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8605520" y="177800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298" y="377309"/>
            <a:ext cx="6136600" cy="428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Problem: Food Waste &amp; Hunger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0060" y="1080770"/>
            <a:ext cx="13669645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Globally,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third of all food produced is wasted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while millions face hunger. Restaurants and stores discard edible food daily, even as NGOs and individuals struggle to access it. This disparity highlights a critical need for efficient distribution.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2001520"/>
            <a:ext cx="6667500" cy="6071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0298" y="8650129"/>
            <a:ext cx="2047518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Surplus Food Discarded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80298" y="9001720"/>
            <a:ext cx="6667500" cy="4391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Restaurants and stores frequently discard excess food that is still perfectly edible, contributing to significant waste.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460" y="1617345"/>
            <a:ext cx="6998970" cy="64789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0222" y="8650129"/>
            <a:ext cx="1882259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Communities in Need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490222" y="9001720"/>
            <a:ext cx="6667500" cy="4391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Meanwhile, many NGOs and individuals struggle to access sufficient food, creating a stark contrast with the amount of food being wasted.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8724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Solution: Connecting Providers &amp; Receivers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aims to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minimize food wastage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by intelligently connecting surplus food providers with verified receivers, leveraging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analytics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smarter, faster distribution.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7086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52049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Providers List Food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695355"/>
            <a:ext cx="389393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Restaurants, stores, and individuals can easily list their surplus edible food items.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407086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5204936"/>
            <a:ext cx="304371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Receivers Claim Food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695355"/>
            <a:ext cx="389393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Verified NGOs and community centers can view available food and claim items in real-time.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407086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2049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&amp; Analyze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695355"/>
            <a:ext cx="389393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Admins and analysts monitor donation patterns through data queries and interactive dashboards.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273280" y="7213600"/>
            <a:ext cx="2306320" cy="96520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3529"/>
            <a:ext cx="8000286" cy="695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&amp; Technologies Utilized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754743"/>
            <a:ext cx="13071634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build this end-to-end analytics solution, I employed a comprehensive stack of tools, from backend data management to interactive frontend visualization.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9383" y="3051691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0D0A2C">
              <a:alpha val="95000"/>
            </a:srgbClr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83" y="3021211"/>
            <a:ext cx="6424493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717721"/>
            <a:ext cx="668060" cy="6680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57923" y="2884765"/>
            <a:ext cx="26717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032510" y="3608427"/>
            <a:ext cx="2783681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&amp; Pandas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032510" y="4089916"/>
            <a:ext cx="5918240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for efficient data cleaning, transformation, and manipulation, ensuring data quality.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523" y="3051691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0D0A2C">
              <a:alpha val="95000"/>
            </a:srgbClr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6523" y="3021211"/>
            <a:ext cx="6424493" cy="12192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681" y="2717721"/>
            <a:ext cx="668060" cy="6680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505063" y="2884765"/>
            <a:ext cx="26717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679650" y="3608427"/>
            <a:ext cx="2783681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PostgreSQL &amp; SQL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679650" y="4089916"/>
            <a:ext cx="5918240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robust relational database for structured data storage, with 15+ SQL queries for deep insights.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79383" y="5612130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0D0A2C">
              <a:alpha val="95000"/>
            </a:srgbClr>
          </a:solidFill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83" y="5581650"/>
            <a:ext cx="6424493" cy="12192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5278160"/>
            <a:ext cx="668060" cy="66806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857923" y="5445204"/>
            <a:ext cx="26717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1032510" y="6168866"/>
            <a:ext cx="2783681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</a:t>
            </a:r>
            <a:endParaRPr lang="en-US" sz="2150" dirty="0"/>
          </a:p>
        </p:txBody>
      </p:sp>
      <p:sp>
        <p:nvSpPr>
          <p:cNvPr id="21" name="Text 13"/>
          <p:cNvSpPr/>
          <p:nvPr/>
        </p:nvSpPr>
        <p:spPr>
          <a:xfrm>
            <a:off x="1032510" y="6650355"/>
            <a:ext cx="5918240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an intuitive, interactive web dashboard for user engagement and data exploration.</a:t>
            </a:r>
            <a:endParaRPr lang="en-US" sz="1750" dirty="0"/>
          </a:p>
        </p:txBody>
      </p:sp>
      <p:sp>
        <p:nvSpPr>
          <p:cNvPr id="22" name="Shape 14"/>
          <p:cNvSpPr/>
          <p:nvPr/>
        </p:nvSpPr>
        <p:spPr>
          <a:xfrm>
            <a:off x="7426523" y="5612130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0D0A2C">
              <a:alpha val="95000"/>
            </a:srgbClr>
          </a:solidFill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6523" y="5581650"/>
            <a:ext cx="6424493" cy="12192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681" y="5278160"/>
            <a:ext cx="668060" cy="66806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505063" y="5445204"/>
            <a:ext cx="26717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16"/>
          <p:cNvSpPr/>
          <p:nvPr/>
        </p:nvSpPr>
        <p:spPr>
          <a:xfrm>
            <a:off x="7679650" y="6168866"/>
            <a:ext cx="3838218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Matplotlib, Seaborn &amp; Plotly</a:t>
            </a:r>
            <a:endParaRPr lang="en-US" sz="2150" dirty="0"/>
          </a:p>
        </p:txBody>
      </p:sp>
      <p:sp>
        <p:nvSpPr>
          <p:cNvPr id="27" name="Text 17"/>
          <p:cNvSpPr/>
          <p:nvPr/>
        </p:nvSpPr>
        <p:spPr>
          <a:xfrm>
            <a:off x="7679650" y="6650355"/>
            <a:ext cx="5918240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Integrated for creating rich, informative, and interactive data visualizations.</a:t>
            </a:r>
            <a:endParaRPr lang="en-US" sz="1750" dirty="0"/>
          </a:p>
        </p:txBody>
      </p:sp>
      <p:sp>
        <p:nvSpPr>
          <p:cNvPr id="28" name="Rectangles 27"/>
          <p:cNvSpPr/>
          <p:nvPr/>
        </p:nvSpPr>
        <p:spPr>
          <a:xfrm>
            <a:off x="12649200" y="7613650"/>
            <a:ext cx="1849120" cy="5854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098" y="465177"/>
            <a:ext cx="5250537" cy="528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Database Design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098" y="1332309"/>
            <a:ext cx="13446204" cy="2706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system's foundation is a relational database in PostgreSQL, structured for scalability and data integrity. It features key tables interconnected by primary and foreign keys.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1833" y="1793200"/>
            <a:ext cx="8166616" cy="50336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49444" y="2164437"/>
            <a:ext cx="2783302" cy="378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Providers Table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089844" y="6077195"/>
            <a:ext cx="2783302" cy="378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Food Listings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760077" y="2164437"/>
            <a:ext cx="2993394" cy="378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Receivers Table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397536" y="6063749"/>
            <a:ext cx="2783302" cy="378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Claims Table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92098" y="7017068"/>
            <a:ext cx="13446204" cy="2706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SzPct val="100000"/>
              <a:buNone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Providers: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Details of restaurants, stores, and individual donors.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592098" y="7346871"/>
            <a:ext cx="13446204" cy="2706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SzPct val="100000"/>
              <a:buNone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Receivers: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Information on NGOs, community centers, and individuals in need.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92098" y="7676674"/>
            <a:ext cx="13446204" cy="2706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SzPct val="100000"/>
              <a:buNone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Food Listings: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Contains food name, type, quantity, and expiry date.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92098" y="8006477"/>
            <a:ext cx="13446204" cy="2706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SzPct val="100000"/>
              <a:buNone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Claims: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Tracks food items claimed by receivers, including timestamps.</a:t>
            </a:r>
            <a:endParaRPr lang="en-US" sz="1300" dirty="0"/>
          </a:p>
        </p:txBody>
      </p:sp>
      <p:sp>
        <p:nvSpPr>
          <p:cNvPr id="13" name="Rectangles 12"/>
          <p:cNvSpPr/>
          <p:nvPr/>
        </p:nvSpPr>
        <p:spPr>
          <a:xfrm>
            <a:off x="12425680" y="7287895"/>
            <a:ext cx="2136775" cy="9417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499"/>
            <a:ext cx="643913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Queries &amp;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90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Over 15 structured SQL queries were executed to uncover patterns in food donation, providing actionable insights for decision-making and optimizing distribution.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8993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Donations per City: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Identify high-contributing urban areas.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32133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Top 10 Donated Items: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Pinpoint frequently available food types.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37234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Claims by Category: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Understand demand patterns for different food types.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89935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Monthly Donation Trends: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Track changes in donation quantities over time.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095036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Receiver-wise Distribution: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Analyze food allocation among various recipients.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00136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Waste Hotspots: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Identify locations or food types with high potential for waste.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960388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1E0C41"/>
          </a:solidFill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289238"/>
            <a:ext cx="283488" cy="2268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530906" y="6243876"/>
            <a:ext cx="1207889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queries revealed crucial information, such as which locations donate the most, common wasted food items, and how claim volumes fluctuate seasonally.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801600" y="7599680"/>
            <a:ext cx="1737360" cy="59944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0312"/>
            <a:ext cx="10154007" cy="6709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Data with Visualizations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403" y="1690568"/>
            <a:ext cx="13127593" cy="686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Complex data is made digestible through a variety of interactive visualizations, all seamlessly integrated into the Streamlit dashboard for easy user exploration.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403" y="2860238"/>
            <a:ext cx="6301978" cy="248745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1403" y="5378172"/>
            <a:ext cx="214670" cy="214670"/>
          </a:xfrm>
          <a:prstGeom prst="roundRect">
            <a:avLst>
              <a:gd name="adj" fmla="val 8519"/>
            </a:avLst>
          </a:prstGeom>
          <a:solidFill>
            <a:srgbClr val="351575"/>
          </a:solidFill>
        </p:spPr>
      </p:sp>
      <p:sp>
        <p:nvSpPr>
          <p:cNvPr id="6" name="Text 3"/>
          <p:cNvSpPr/>
          <p:nvPr/>
        </p:nvSpPr>
        <p:spPr>
          <a:xfrm>
            <a:off x="1027033" y="5378172"/>
            <a:ext cx="1185505" cy="429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Baked Goods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2364938" y="5378172"/>
            <a:ext cx="214670" cy="214670"/>
          </a:xfrm>
          <a:prstGeom prst="roundRect">
            <a:avLst>
              <a:gd name="adj" fmla="val 8519"/>
            </a:avLst>
          </a:prstGeom>
          <a:solidFill>
            <a:srgbClr val="501FB0"/>
          </a:solidFill>
        </p:spPr>
      </p:sp>
      <p:sp>
        <p:nvSpPr>
          <p:cNvPr id="8" name="Text 5"/>
          <p:cNvSpPr/>
          <p:nvPr/>
        </p:nvSpPr>
        <p:spPr>
          <a:xfrm>
            <a:off x="2640568" y="5378172"/>
            <a:ext cx="1185624" cy="429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Fruits &amp; Veggies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3978593" y="5378172"/>
            <a:ext cx="214670" cy="214670"/>
          </a:xfrm>
          <a:prstGeom prst="roundRect">
            <a:avLst>
              <a:gd name="adj" fmla="val 8519"/>
            </a:avLst>
          </a:prstGeom>
          <a:solidFill>
            <a:srgbClr val="7039DC"/>
          </a:solidFill>
        </p:spPr>
      </p:sp>
      <p:sp>
        <p:nvSpPr>
          <p:cNvPr id="10" name="Text 7"/>
          <p:cNvSpPr/>
          <p:nvPr/>
        </p:nvSpPr>
        <p:spPr>
          <a:xfrm>
            <a:off x="4254222" y="5378172"/>
            <a:ext cx="1185505" cy="429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Prepared Meals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5592128" y="5378172"/>
            <a:ext cx="214670" cy="214670"/>
          </a:xfrm>
          <a:prstGeom prst="roundRect">
            <a:avLst>
              <a:gd name="adj" fmla="val 8519"/>
            </a:avLst>
          </a:prstGeom>
          <a:solidFill>
            <a:srgbClr val="9A74E6"/>
          </a:solidFill>
        </p:spPr>
      </p:sp>
      <p:sp>
        <p:nvSpPr>
          <p:cNvPr id="12" name="Text 9"/>
          <p:cNvSpPr/>
          <p:nvPr/>
        </p:nvSpPr>
        <p:spPr>
          <a:xfrm>
            <a:off x="5867757" y="5378172"/>
            <a:ext cx="1185624" cy="429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Dairy &amp; Meat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51403" y="5959912"/>
            <a:ext cx="214670" cy="214670"/>
          </a:xfrm>
          <a:prstGeom prst="roundRect">
            <a:avLst>
              <a:gd name="adj" fmla="val 8519"/>
            </a:avLst>
          </a:prstGeom>
          <a:solidFill>
            <a:srgbClr val="C5AEF1"/>
          </a:solidFill>
        </p:spPr>
      </p:sp>
      <p:sp>
        <p:nvSpPr>
          <p:cNvPr id="14" name="Text 11"/>
          <p:cNvSpPr/>
          <p:nvPr/>
        </p:nvSpPr>
        <p:spPr>
          <a:xfrm>
            <a:off x="1027033" y="5959912"/>
            <a:ext cx="1185505" cy="429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Canned Goods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51403" y="6630710"/>
            <a:ext cx="6301978" cy="10301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Pie charts effectively break down food categories by volume, showing the largest contributions from baked goods and fresh produce.</a:t>
            </a:r>
            <a:endParaRPr lang="en-US" sz="16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638" y="2860238"/>
            <a:ext cx="6301978" cy="3529013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584638" y="6630710"/>
            <a:ext cx="6301978" cy="686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Bar graphs highlight the most frequently donated food items, with bread and pastries leading the list.</a:t>
            </a:r>
            <a:endParaRPr lang="en-US" sz="1650" dirty="0"/>
          </a:p>
        </p:txBody>
      </p:sp>
      <p:sp>
        <p:nvSpPr>
          <p:cNvPr id="18" name="Rectangles 17"/>
          <p:cNvSpPr/>
          <p:nvPr/>
        </p:nvSpPr>
        <p:spPr>
          <a:xfrm>
            <a:off x="12730480" y="7660640"/>
            <a:ext cx="1788160" cy="47752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825"/>
            <a:ext cx="867703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Streamlit Web Application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96916"/>
            <a:ext cx="2845594" cy="160055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06" y="1996916"/>
            <a:ext cx="2845594" cy="160055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22" y="1996916"/>
            <a:ext cx="2845594" cy="160055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638" y="1996916"/>
            <a:ext cx="2845594" cy="1600557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410777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Streamlit app is the interactive core of this project, offering a user-friendly interface for managing data, viewing analytics, and streamlining food distribution workflows.</a:t>
            </a:r>
            <a:endParaRPr lang="en-US" sz="1750" dirty="0"/>
          </a:p>
        </p:txBody>
      </p:sp>
      <p:sp>
        <p:nvSpPr>
          <p:cNvPr id="8" name="Shape 2"/>
          <p:cNvSpPr/>
          <p:nvPr/>
        </p:nvSpPr>
        <p:spPr>
          <a:xfrm>
            <a:off x="793790" y="5088731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0" y="5088731"/>
            <a:ext cx="121920" cy="2448044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142524" y="5346025"/>
            <a:ext cx="331720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Informative Homepage</a:t>
            </a:r>
            <a:endParaRPr lang="en-US" sz="2200" dirty="0"/>
          </a:p>
        </p:txBody>
      </p:sp>
      <p:sp>
        <p:nvSpPr>
          <p:cNvPr id="11" name="Text 4"/>
          <p:cNvSpPr/>
          <p:nvPr/>
        </p:nvSpPr>
        <p:spPr>
          <a:xfrm>
            <a:off x="1142524" y="5836444"/>
            <a:ext cx="35903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a clear overview of the project's mission and functionalities.</a:t>
            </a:r>
            <a:endParaRPr lang="en-US" sz="1750" dirty="0"/>
          </a:p>
        </p:txBody>
      </p:sp>
      <p:sp>
        <p:nvSpPr>
          <p:cNvPr id="12" name="Shape 5"/>
          <p:cNvSpPr/>
          <p:nvPr/>
        </p:nvSpPr>
        <p:spPr>
          <a:xfrm>
            <a:off x="5216962" y="5088731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82" y="5088731"/>
            <a:ext cx="121920" cy="244804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565696" y="5346025"/>
            <a:ext cx="35903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Query Results &amp; Dashboards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565696" y="6190774"/>
            <a:ext cx="35903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Dedicated tabs for dynamic query results, interactive tables, and insightful visualizations.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5088731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653" y="5088731"/>
            <a:ext cx="121920" cy="2448044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988868" y="53460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CRUD Operations</a:t>
            </a:r>
            <a:endParaRPr lang="en-US" sz="2200" dirty="0"/>
          </a:p>
        </p:txBody>
      </p:sp>
      <p:sp>
        <p:nvSpPr>
          <p:cNvPr id="19" name="Text 10"/>
          <p:cNvSpPr/>
          <p:nvPr/>
        </p:nvSpPr>
        <p:spPr>
          <a:xfrm>
            <a:off x="9988868" y="5836444"/>
            <a:ext cx="35903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Enables seamless addition, editing, and deletion of food listings, provider/receiver data, and claims.</a:t>
            </a:r>
            <a:endParaRPr lang="en-US" sz="1750" dirty="0"/>
          </a:p>
        </p:txBody>
      </p:sp>
      <p:sp>
        <p:nvSpPr>
          <p:cNvPr id="20" name="Rectangles 19"/>
          <p:cNvSpPr/>
          <p:nvPr/>
        </p:nvSpPr>
        <p:spPr>
          <a:xfrm>
            <a:off x="12824460" y="7802880"/>
            <a:ext cx="1704340" cy="32512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ags/tag10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ags/tag11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ags/tag12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ags/tag2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ags/tag3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ags/tag4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ags/tag5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ags/tag6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ags/tag7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ags/tag8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ags/tag9.xml><?xml version="1.0" encoding="utf-8"?>
<p:tagLst xmlns:p="http://schemas.openxmlformats.org/presentationml/2006/main">
  <p:tag name="KSO_WM_DIAGRAM_VIRTUALLY_FRAME" val="{&quot;height&quot;:315.80314960629926,&quot;left&quot;:56.334409448818896,&quot;top&quot;:277.30622047244094,&quot;width&quot;:1039.33118110236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6497</Words>
  <Application>WPS Presentation</Application>
  <PresentationFormat>On-screen Show (16:9)</PresentationFormat>
  <Paragraphs>216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Montserrat</vt:lpstr>
      <vt:lpstr>Montserrat</vt:lpstr>
      <vt:lpstr>Montserrat</vt:lpstr>
      <vt:lpstr>Heebo Light</vt:lpstr>
      <vt:lpstr>Heebo Light</vt:lpstr>
      <vt:lpstr>Heebo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purni</cp:lastModifiedBy>
  <cp:revision>2</cp:revision>
  <dcterms:created xsi:type="dcterms:W3CDTF">2025-08-04T10:57:00Z</dcterms:created>
  <dcterms:modified xsi:type="dcterms:W3CDTF">2025-08-04T11:19:12Z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46FE66704B6540BEB806A7896E47D997_12</vt:lpwstr>
  </property>
  <property fmtid="{D5CDD505-2E9C-101B-9397-08002B2CF9AE}" pid="3" name="KSOProductBuildVer">
    <vt:lpwstr>1033-12.2.0.21931</vt:lpwstr>
  </property>
</Properties>
</file>